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9144000" cy="6858000" type="screen4x3"/>
  <p:notesSz cx="9801225" cy="14357350"/>
  <p:defaultTextStyle>
    <a:defPPr>
      <a:defRPr lang="en-US"/>
    </a:defPPr>
    <a:lvl1pPr algn="l" rtl="0" fontAlgn="base">
      <a:spcBef>
        <a:spcPct val="0"/>
      </a:spcBef>
      <a:spcAft>
        <a:spcPct val="0"/>
      </a:spcAft>
      <a:defRPr sz="1400" b="1" kern="1200">
        <a:solidFill>
          <a:schemeClr val="tx1"/>
        </a:solidFill>
        <a:latin typeface="Lucida Sans" pitchFamily="34" charset="0"/>
        <a:ea typeface="+mn-ea"/>
        <a:cs typeface="Arial" charset="0"/>
      </a:defRPr>
    </a:lvl1pPr>
    <a:lvl2pPr marL="457200" algn="l" rtl="0" fontAlgn="base">
      <a:spcBef>
        <a:spcPct val="0"/>
      </a:spcBef>
      <a:spcAft>
        <a:spcPct val="0"/>
      </a:spcAft>
      <a:defRPr sz="1400" b="1" kern="1200">
        <a:solidFill>
          <a:schemeClr val="tx1"/>
        </a:solidFill>
        <a:latin typeface="Lucida Sans" pitchFamily="34" charset="0"/>
        <a:ea typeface="+mn-ea"/>
        <a:cs typeface="Arial" charset="0"/>
      </a:defRPr>
    </a:lvl2pPr>
    <a:lvl3pPr marL="914400" algn="l" rtl="0" fontAlgn="base">
      <a:spcBef>
        <a:spcPct val="0"/>
      </a:spcBef>
      <a:spcAft>
        <a:spcPct val="0"/>
      </a:spcAft>
      <a:defRPr sz="1400" b="1" kern="1200">
        <a:solidFill>
          <a:schemeClr val="tx1"/>
        </a:solidFill>
        <a:latin typeface="Lucida Sans" pitchFamily="34" charset="0"/>
        <a:ea typeface="+mn-ea"/>
        <a:cs typeface="Arial" charset="0"/>
      </a:defRPr>
    </a:lvl3pPr>
    <a:lvl4pPr marL="1371600" algn="l" rtl="0" fontAlgn="base">
      <a:spcBef>
        <a:spcPct val="0"/>
      </a:spcBef>
      <a:spcAft>
        <a:spcPct val="0"/>
      </a:spcAft>
      <a:defRPr sz="1400" b="1" kern="1200">
        <a:solidFill>
          <a:schemeClr val="tx1"/>
        </a:solidFill>
        <a:latin typeface="Lucida Sans" pitchFamily="34" charset="0"/>
        <a:ea typeface="+mn-ea"/>
        <a:cs typeface="Arial" charset="0"/>
      </a:defRPr>
    </a:lvl4pPr>
    <a:lvl5pPr marL="1828800" algn="l" rtl="0" fontAlgn="base">
      <a:spcBef>
        <a:spcPct val="0"/>
      </a:spcBef>
      <a:spcAft>
        <a:spcPct val="0"/>
      </a:spcAft>
      <a:defRPr sz="1400" b="1" kern="1200">
        <a:solidFill>
          <a:schemeClr val="tx1"/>
        </a:solidFill>
        <a:latin typeface="Lucida Sans" pitchFamily="34" charset="0"/>
        <a:ea typeface="+mn-ea"/>
        <a:cs typeface="Arial" charset="0"/>
      </a:defRPr>
    </a:lvl5pPr>
    <a:lvl6pPr marL="2286000" algn="l" defTabSz="914400" rtl="0" eaLnBrk="1" latinLnBrk="0" hangingPunct="1">
      <a:defRPr sz="1400" b="1" kern="1200">
        <a:solidFill>
          <a:schemeClr val="tx1"/>
        </a:solidFill>
        <a:latin typeface="Lucida Sans" pitchFamily="34" charset="0"/>
        <a:ea typeface="+mn-ea"/>
        <a:cs typeface="Arial" charset="0"/>
      </a:defRPr>
    </a:lvl6pPr>
    <a:lvl7pPr marL="2743200" algn="l" defTabSz="914400" rtl="0" eaLnBrk="1" latinLnBrk="0" hangingPunct="1">
      <a:defRPr sz="1400" b="1" kern="1200">
        <a:solidFill>
          <a:schemeClr val="tx1"/>
        </a:solidFill>
        <a:latin typeface="Lucida Sans" pitchFamily="34" charset="0"/>
        <a:ea typeface="+mn-ea"/>
        <a:cs typeface="Arial" charset="0"/>
      </a:defRPr>
    </a:lvl7pPr>
    <a:lvl8pPr marL="3200400" algn="l" defTabSz="914400" rtl="0" eaLnBrk="1" latinLnBrk="0" hangingPunct="1">
      <a:defRPr sz="1400" b="1" kern="1200">
        <a:solidFill>
          <a:schemeClr val="tx1"/>
        </a:solidFill>
        <a:latin typeface="Lucida Sans" pitchFamily="34" charset="0"/>
        <a:ea typeface="+mn-ea"/>
        <a:cs typeface="Arial" charset="0"/>
      </a:defRPr>
    </a:lvl8pPr>
    <a:lvl9pPr marL="3657600" algn="l" defTabSz="914400" rtl="0" eaLnBrk="1" latinLnBrk="0" hangingPunct="1">
      <a:defRPr sz="1400" b="1" kern="1200">
        <a:solidFill>
          <a:schemeClr val="tx1"/>
        </a:solidFill>
        <a:latin typeface="Lucida Sans"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BC785"/>
    <a:srgbClr val="C60C30"/>
    <a:srgbClr val="6E7645"/>
    <a:srgbClr val="51626F"/>
    <a:srgbClr val="0098C3"/>
    <a:srgbClr val="6A4061"/>
    <a:srgbClr val="949D9E"/>
    <a:srgbClr val="9B6E5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4146" autoAdjust="0"/>
  </p:normalViewPr>
  <p:slideViewPr>
    <p:cSldViewPr>
      <p:cViewPr varScale="1">
        <p:scale>
          <a:sx n="97" d="100"/>
          <a:sy n="97" d="100"/>
        </p:scale>
        <p:origin x="-37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46563" cy="717550"/>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idx="1"/>
          </p:nvPr>
        </p:nvSpPr>
        <p:spPr>
          <a:xfrm>
            <a:off x="5551488" y="0"/>
            <a:ext cx="4248150" cy="717550"/>
          </a:xfrm>
          <a:prstGeom prst="rect">
            <a:avLst/>
          </a:prstGeom>
        </p:spPr>
        <p:txBody>
          <a:bodyPr vert="horz" lIns="91440" tIns="45720" rIns="91440" bIns="45720" rtlCol="0"/>
          <a:lstStyle>
            <a:lvl1pPr algn="r">
              <a:defRPr sz="1200"/>
            </a:lvl1pPr>
          </a:lstStyle>
          <a:p>
            <a:pPr>
              <a:defRPr/>
            </a:pPr>
            <a:fld id="{01AC3F90-769E-4335-B13C-2043F2A079A7}" type="datetimeFigureOut">
              <a:rPr lang="en-US"/>
              <a:pPr>
                <a:defRPr/>
              </a:pPr>
              <a:t>8/26/2011</a:t>
            </a:fld>
            <a:endParaRPr lang="en-GB"/>
          </a:p>
        </p:txBody>
      </p:sp>
      <p:sp>
        <p:nvSpPr>
          <p:cNvPr id="4" name="Slide Image Placeholder 3"/>
          <p:cNvSpPr>
            <a:spLocks noGrp="1" noRot="1" noChangeAspect="1"/>
          </p:cNvSpPr>
          <p:nvPr>
            <p:ph type="sldImg" idx="2"/>
          </p:nvPr>
        </p:nvSpPr>
        <p:spPr>
          <a:xfrm>
            <a:off x="1311275" y="1076325"/>
            <a:ext cx="7178675" cy="53848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979488" y="6819900"/>
            <a:ext cx="7842250" cy="64611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13636625"/>
            <a:ext cx="4246563" cy="717550"/>
          </a:xfrm>
          <a:prstGeom prst="rect">
            <a:avLst/>
          </a:prstGeom>
        </p:spPr>
        <p:txBody>
          <a:bodyPr vert="horz" lIns="91440" tIns="45720" rIns="91440" bIns="45720" rtlCol="0" anchor="b"/>
          <a:lstStyle>
            <a:lvl1pPr algn="l">
              <a:defRPr sz="1200"/>
            </a:lvl1pPr>
          </a:lstStyle>
          <a:p>
            <a:pPr>
              <a:defRPr/>
            </a:pPr>
            <a:endParaRPr lang="en-GB"/>
          </a:p>
        </p:txBody>
      </p:sp>
      <p:sp>
        <p:nvSpPr>
          <p:cNvPr id="7" name="Slide Number Placeholder 6"/>
          <p:cNvSpPr>
            <a:spLocks noGrp="1"/>
          </p:cNvSpPr>
          <p:nvPr>
            <p:ph type="sldNum" sz="quarter" idx="5"/>
          </p:nvPr>
        </p:nvSpPr>
        <p:spPr>
          <a:xfrm>
            <a:off x="5551488" y="13636625"/>
            <a:ext cx="4248150" cy="717550"/>
          </a:xfrm>
          <a:prstGeom prst="rect">
            <a:avLst/>
          </a:prstGeom>
        </p:spPr>
        <p:txBody>
          <a:bodyPr vert="horz" lIns="91440" tIns="45720" rIns="91440" bIns="45720" rtlCol="0" anchor="b"/>
          <a:lstStyle>
            <a:lvl1pPr algn="r">
              <a:defRPr sz="1200"/>
            </a:lvl1pPr>
          </a:lstStyle>
          <a:p>
            <a:pPr>
              <a:defRPr/>
            </a:pPr>
            <a:fld id="{571455FF-6F33-41FF-B999-DE2E7E5C6138}"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66F5B0FC-49A4-447D-8A9A-18BC9B18F935}" type="datetimeFigureOut">
              <a:rPr lang="en-US"/>
              <a:pPr>
                <a:defRPr/>
              </a:pPr>
              <a:t>8/26/2011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6AEE795-365D-42E6-A0FE-292FE55224C9}"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215D7BB5-004A-429F-A98F-649167F54BDB}" type="datetimeFigureOut">
              <a:rPr lang="en-US"/>
              <a:pPr>
                <a:defRPr/>
              </a:pPr>
              <a:t>8/26/2011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716DC90-95D1-4924-8007-413B9D53BD51}"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5BD8D26-657B-46DB-AE20-93AA61F15EAF}" type="datetimeFigureOut">
              <a:rPr lang="en-US"/>
              <a:pPr>
                <a:defRPr/>
              </a:pPr>
              <a:t>8/26/2011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DC8AFC4-0CEF-48B8-AA22-E18A115967DA}"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4A6FFA10-E3EC-4175-9E86-B290D8433A35}" type="datetimeFigureOut">
              <a:rPr lang="en-US"/>
              <a:pPr>
                <a:defRPr/>
              </a:pPr>
              <a:t>8/26/2011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7AA7741-FAB8-4806-A2EE-A60D34A77EB5}"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207625A-482D-4B44-B126-986BD12DF306}" type="datetimeFigureOut">
              <a:rPr lang="en-US"/>
              <a:pPr>
                <a:defRPr/>
              </a:pPr>
              <a:t>8/26/2011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E8EC102-629F-44BD-B275-5DB42753BEAD}"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3E966E5E-40B8-4806-B4FF-A12435779954}" type="datetimeFigureOut">
              <a:rPr lang="en-US"/>
              <a:pPr>
                <a:defRPr/>
              </a:pPr>
              <a:t>8/26/2011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79CFFBA-7700-482B-8F4F-6504BE6289FD}"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145E0DA4-3C62-40A6-B84D-96C73F53EB24}" type="datetimeFigureOut">
              <a:rPr lang="en-US"/>
              <a:pPr>
                <a:defRPr/>
              </a:pPr>
              <a:t>8/26/2011</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599BCE5B-2307-48F6-AE9D-20AF7D8E83CD}"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D7151D3F-D196-4A3C-AC66-9C9F7574449C}" type="datetimeFigureOut">
              <a:rPr lang="en-US"/>
              <a:pPr>
                <a:defRPr/>
              </a:pPr>
              <a:t>8/26/2011</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B1241BBB-DE30-4372-8FF4-C7DFD1CA7447}"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06C4660-0B1B-4FC0-8414-B3448D1DA34A}" type="datetimeFigureOut">
              <a:rPr lang="en-US"/>
              <a:pPr>
                <a:defRPr/>
              </a:pPr>
              <a:t>8/26/2011</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C86DB388-B322-4B28-82D5-0CB0F8EBE0A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7469840-64F0-45E3-B452-3E6A45508406}" type="datetimeFigureOut">
              <a:rPr lang="en-US"/>
              <a:pPr>
                <a:defRPr/>
              </a:pPr>
              <a:t>8/26/2011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29612A4-5A73-450E-8BDE-E2465FD20016}"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8B551BF-24C9-467D-9711-162118D9C78F}" type="datetimeFigureOut">
              <a:rPr lang="en-US"/>
              <a:pPr>
                <a:defRPr/>
              </a:pPr>
              <a:t>8/26/2011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6BFDB58-34DA-455E-982B-84C0AD29332E}"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b="0">
                <a:solidFill>
                  <a:schemeClr val="tx1">
                    <a:tint val="75000"/>
                  </a:schemeClr>
                </a:solidFill>
                <a:latin typeface="+mn-lt"/>
                <a:cs typeface="+mn-cs"/>
              </a:defRPr>
            </a:lvl1pPr>
          </a:lstStyle>
          <a:p>
            <a:pPr>
              <a:defRPr/>
            </a:pPr>
            <a:fld id="{E6164DB4-9661-409D-9056-5F4D21BD8C37}" type="datetimeFigureOut">
              <a:rPr lang="en-US"/>
              <a:pPr>
                <a:defRPr/>
              </a:pPr>
              <a:t>8/26/2011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b="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b="0">
                <a:solidFill>
                  <a:schemeClr val="tx1">
                    <a:tint val="75000"/>
                  </a:schemeClr>
                </a:solidFill>
                <a:latin typeface="+mn-lt"/>
                <a:cs typeface="+mn-cs"/>
              </a:defRPr>
            </a:lvl1pPr>
          </a:lstStyle>
          <a:p>
            <a:pPr>
              <a:defRPr/>
            </a:pPr>
            <a:fld id="{95D6491D-E70E-4BB3-80B3-65BF865003D1}"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142875" y="285750"/>
            <a:ext cx="7874000" cy="1143000"/>
          </a:xfrm>
        </p:spPr>
        <p:txBody>
          <a:bodyPr/>
          <a:lstStyle/>
          <a:p>
            <a:pPr algn="l" eaLnBrk="1" hangingPunct="1"/>
            <a:r>
              <a:rPr lang="en-GB" sz="4000" smtClean="0">
                <a:solidFill>
                  <a:srgbClr val="0098C3"/>
                </a:solidFill>
                <a:latin typeface="Georgia" pitchFamily="18" charset="0"/>
              </a:rPr>
              <a:t>University Teachers and Researchers</a:t>
            </a:r>
          </a:p>
        </p:txBody>
      </p:sp>
      <p:sp>
        <p:nvSpPr>
          <p:cNvPr id="23554" name="Rectangle 10"/>
          <p:cNvSpPr>
            <a:spLocks noChangeArrowheads="1"/>
          </p:cNvSpPr>
          <p:nvPr/>
        </p:nvSpPr>
        <p:spPr bwMode="auto">
          <a:xfrm>
            <a:off x="-612775" y="2938463"/>
            <a:ext cx="184150" cy="366712"/>
          </a:xfrm>
          <a:prstGeom prst="rect">
            <a:avLst/>
          </a:prstGeom>
          <a:noFill/>
          <a:ln w="9525">
            <a:noFill/>
            <a:miter lim="800000"/>
            <a:headEnd/>
            <a:tailEnd/>
          </a:ln>
        </p:spPr>
        <p:txBody>
          <a:bodyPr wrap="none">
            <a:spAutoFit/>
          </a:bodyPr>
          <a:lstStyle/>
          <a:p>
            <a:pPr>
              <a:spcBef>
                <a:spcPct val="50000"/>
              </a:spcBef>
            </a:pPr>
            <a:endParaRPr lang="en-GB" sz="1800"/>
          </a:p>
        </p:txBody>
      </p:sp>
      <p:sp>
        <p:nvSpPr>
          <p:cNvPr id="23555" name="Text Box 11"/>
          <p:cNvSpPr txBox="1">
            <a:spLocks noChangeArrowheads="1"/>
          </p:cNvSpPr>
          <p:nvPr/>
        </p:nvSpPr>
        <p:spPr bwMode="auto">
          <a:xfrm>
            <a:off x="107950" y="6237288"/>
            <a:ext cx="3241675" cy="366712"/>
          </a:xfrm>
          <a:prstGeom prst="rect">
            <a:avLst/>
          </a:prstGeom>
          <a:noFill/>
          <a:ln w="9525">
            <a:noFill/>
            <a:miter lim="800000"/>
            <a:headEnd/>
            <a:tailEnd/>
          </a:ln>
        </p:spPr>
        <p:txBody>
          <a:bodyPr>
            <a:spAutoFit/>
          </a:bodyPr>
          <a:lstStyle/>
          <a:p>
            <a:pPr>
              <a:spcBef>
                <a:spcPct val="50000"/>
              </a:spcBef>
            </a:pPr>
            <a:endParaRPr lang="en-GB" sz="1800" b="0">
              <a:latin typeface="Arial" charset="0"/>
            </a:endParaRPr>
          </a:p>
        </p:txBody>
      </p:sp>
      <p:pic>
        <p:nvPicPr>
          <p:cNvPr id="23556" name="Picture 11" descr="books blue and pink - teachers and researchers"/>
          <p:cNvPicPr>
            <a:picLocks noChangeAspect="1" noChangeArrowheads="1"/>
          </p:cNvPicPr>
          <p:nvPr/>
        </p:nvPicPr>
        <p:blipFill>
          <a:blip r:embed="rId2" cstate="print"/>
          <a:srcRect/>
          <a:stretch>
            <a:fillRect/>
          </a:stretch>
        </p:blipFill>
        <p:spPr bwMode="auto">
          <a:xfrm>
            <a:off x="3643313" y="2997200"/>
            <a:ext cx="5219700" cy="3860800"/>
          </a:xfrm>
          <a:prstGeom prst="rect">
            <a:avLst/>
          </a:prstGeom>
          <a:noFill/>
          <a:ln w="9525">
            <a:noFill/>
            <a:miter lim="800000"/>
            <a:headEnd/>
            <a:tailEnd/>
          </a:ln>
        </p:spPr>
      </p:pic>
      <p:sp>
        <p:nvSpPr>
          <p:cNvPr id="23557" name="Text Box 5"/>
          <p:cNvSpPr txBox="1">
            <a:spLocks noChangeArrowheads="1"/>
          </p:cNvSpPr>
          <p:nvPr/>
        </p:nvSpPr>
        <p:spPr bwMode="auto">
          <a:xfrm>
            <a:off x="179388" y="1484313"/>
            <a:ext cx="8569325" cy="1643062"/>
          </a:xfrm>
          <a:prstGeom prst="rect">
            <a:avLst/>
          </a:prstGeom>
          <a:noFill/>
          <a:ln w="9525">
            <a:noFill/>
            <a:miter lim="800000"/>
            <a:headEnd/>
            <a:tailEnd/>
          </a:ln>
        </p:spPr>
        <p:txBody>
          <a:bodyPr>
            <a:spAutoFit/>
          </a:bodyPr>
          <a:lstStyle/>
          <a:p>
            <a:pPr>
              <a:spcBef>
                <a:spcPct val="50000"/>
              </a:spcBef>
            </a:pPr>
            <a:r>
              <a:rPr lang="en-GB" sz="1800">
                <a:solidFill>
                  <a:srgbClr val="C60C30"/>
                </a:solidFill>
              </a:rPr>
              <a:t>What would I do?</a:t>
            </a:r>
          </a:p>
          <a:p>
            <a:pPr>
              <a:spcBef>
                <a:spcPct val="50000"/>
              </a:spcBef>
            </a:pPr>
            <a:r>
              <a:rPr lang="en-GB" b="0"/>
              <a:t>Teaching and research typically go together at a Higher Education level. </a:t>
            </a:r>
          </a:p>
          <a:p>
            <a:pPr>
              <a:spcBef>
                <a:spcPct val="50000"/>
              </a:spcBef>
            </a:pPr>
            <a:r>
              <a:rPr lang="en-GB" b="0"/>
              <a:t>You would engage in ‘research-led teaching’ which informs what, and how, you teach students. You would contribute to teaching within the academic community, through publication and through conference presentation of your research findings. The role also includes administrative work and supervising students.</a:t>
            </a:r>
          </a:p>
        </p:txBody>
      </p:sp>
      <p:sp>
        <p:nvSpPr>
          <p:cNvPr id="23558" name="Text Box 6"/>
          <p:cNvSpPr txBox="1">
            <a:spLocks noChangeArrowheads="1"/>
          </p:cNvSpPr>
          <p:nvPr/>
        </p:nvSpPr>
        <p:spPr bwMode="auto">
          <a:xfrm>
            <a:off x="179388" y="3141663"/>
            <a:ext cx="5040312" cy="1622425"/>
          </a:xfrm>
          <a:prstGeom prst="rect">
            <a:avLst/>
          </a:prstGeom>
          <a:noFill/>
          <a:ln w="9525">
            <a:noFill/>
            <a:miter lim="800000"/>
            <a:headEnd/>
            <a:tailEnd/>
          </a:ln>
        </p:spPr>
        <p:txBody>
          <a:bodyPr>
            <a:spAutoFit/>
          </a:bodyPr>
          <a:lstStyle/>
          <a:p>
            <a:pPr marL="342900" indent="-342900">
              <a:spcBef>
                <a:spcPct val="50000"/>
              </a:spcBef>
            </a:pPr>
            <a:r>
              <a:rPr lang="en-GB" sz="1800">
                <a:solidFill>
                  <a:srgbClr val="C60C30"/>
                </a:solidFill>
              </a:rPr>
              <a:t>How do I become one?</a:t>
            </a:r>
          </a:p>
          <a:p>
            <a:pPr marL="342900" indent="-342900">
              <a:spcBef>
                <a:spcPct val="50000"/>
              </a:spcBef>
            </a:pPr>
            <a:r>
              <a:rPr lang="en-GB" b="0"/>
              <a:t>At least an upper second class degree </a:t>
            </a:r>
          </a:p>
          <a:p>
            <a:pPr marL="342900" indent="-342900">
              <a:spcBef>
                <a:spcPct val="50000"/>
              </a:spcBef>
            </a:pPr>
            <a:r>
              <a:rPr lang="en-GB" b="0"/>
              <a:t>A PhD in psychology</a:t>
            </a:r>
          </a:p>
          <a:p>
            <a:pPr marL="342900" indent="-342900">
              <a:spcBef>
                <a:spcPct val="50000"/>
              </a:spcBef>
            </a:pPr>
            <a:endParaRPr lang="en-GB" b="0"/>
          </a:p>
          <a:p>
            <a:pPr marL="342900" indent="-342900">
              <a:spcBef>
                <a:spcPct val="50000"/>
              </a:spcBef>
            </a:pPr>
            <a:endParaRPr lang="en-GB" sz="1300" b="0">
              <a:latin typeface="Arial" charset="0"/>
            </a:endParaRPr>
          </a:p>
        </p:txBody>
      </p:sp>
      <p:sp>
        <p:nvSpPr>
          <p:cNvPr id="23559" name="Text Box 13"/>
          <p:cNvSpPr txBox="1">
            <a:spLocks noChangeArrowheads="1"/>
          </p:cNvSpPr>
          <p:nvPr/>
        </p:nvSpPr>
        <p:spPr bwMode="auto">
          <a:xfrm>
            <a:off x="214313" y="4214813"/>
            <a:ext cx="3600450" cy="2262187"/>
          </a:xfrm>
          <a:prstGeom prst="rect">
            <a:avLst/>
          </a:prstGeom>
          <a:noFill/>
          <a:ln w="9525">
            <a:noFill/>
            <a:miter lim="800000"/>
            <a:headEnd/>
            <a:tailEnd/>
          </a:ln>
        </p:spPr>
        <p:txBody>
          <a:bodyPr>
            <a:spAutoFit/>
          </a:bodyPr>
          <a:lstStyle/>
          <a:p>
            <a:pPr>
              <a:spcBef>
                <a:spcPct val="50000"/>
              </a:spcBef>
            </a:pPr>
            <a:r>
              <a:rPr lang="en-GB" sz="1800">
                <a:solidFill>
                  <a:srgbClr val="C60C30"/>
                </a:solidFill>
              </a:rPr>
              <a:t>Where can I obtain relevant experience?</a:t>
            </a:r>
          </a:p>
          <a:p>
            <a:pPr>
              <a:spcBef>
                <a:spcPct val="50000"/>
              </a:spcBef>
            </a:pPr>
            <a:r>
              <a:rPr lang="en-GB" b="0"/>
              <a:t>Voluntary Research Assistant Scheme</a:t>
            </a:r>
          </a:p>
          <a:p>
            <a:pPr>
              <a:spcBef>
                <a:spcPct val="50000"/>
              </a:spcBef>
            </a:pPr>
            <a:r>
              <a:rPr lang="en-GB" b="0"/>
              <a:t>Peer mentor</a:t>
            </a:r>
          </a:p>
          <a:p>
            <a:pPr>
              <a:spcBef>
                <a:spcPct val="50000"/>
              </a:spcBef>
            </a:pPr>
            <a:r>
              <a:rPr lang="en-GB" b="0"/>
              <a:t>Paid Research Assistant</a:t>
            </a:r>
          </a:p>
          <a:p>
            <a:pPr>
              <a:spcBef>
                <a:spcPct val="50000"/>
              </a:spcBef>
            </a:pPr>
            <a:r>
              <a:rPr lang="en-GB" b="0"/>
              <a:t>Postgraduate teaching assistant</a:t>
            </a:r>
          </a:p>
          <a:p>
            <a:pPr>
              <a:spcBef>
                <a:spcPct val="50000"/>
              </a:spcBef>
            </a:pPr>
            <a:endParaRPr lang="en-GB" b="0"/>
          </a:p>
        </p:txBody>
      </p:sp>
      <p:sp>
        <p:nvSpPr>
          <p:cNvPr id="23560" name="Text Box 12"/>
          <p:cNvSpPr txBox="1">
            <a:spLocks noChangeArrowheads="1"/>
          </p:cNvSpPr>
          <p:nvPr/>
        </p:nvSpPr>
        <p:spPr bwMode="auto">
          <a:xfrm>
            <a:off x="214282" y="6286520"/>
            <a:ext cx="5003800" cy="215900"/>
          </a:xfrm>
          <a:prstGeom prst="rect">
            <a:avLst/>
          </a:prstGeom>
          <a:noFill/>
          <a:ln w="9525">
            <a:noFill/>
            <a:miter lim="800000"/>
            <a:headEnd/>
            <a:tailEnd/>
          </a:ln>
        </p:spPr>
        <p:txBody>
          <a:bodyPr>
            <a:spAutoFit/>
          </a:bodyPr>
          <a:lstStyle/>
          <a:p>
            <a:pPr>
              <a:spcBef>
                <a:spcPct val="50000"/>
              </a:spcBef>
            </a:pPr>
            <a:r>
              <a:rPr lang="en-GB" sz="800" dirty="0">
                <a:solidFill>
                  <a:srgbClr val="C60C30"/>
                </a:solidFill>
              </a:rPr>
              <a:t>www.soton.ac.uk/psychology/teachers_and_researchers</a:t>
            </a:r>
          </a:p>
        </p:txBody>
      </p:sp>
      <p:pic>
        <p:nvPicPr>
          <p:cNvPr id="10" name="Picture 9" descr="black_trans.png"/>
          <p:cNvPicPr>
            <a:picLocks noChangeAspect="1"/>
          </p:cNvPicPr>
          <p:nvPr/>
        </p:nvPicPr>
        <p:blipFill>
          <a:blip r:embed="rId3" cstate="print"/>
          <a:stretch>
            <a:fillRect/>
          </a:stretch>
        </p:blipFill>
        <p:spPr>
          <a:xfrm>
            <a:off x="6929454" y="285728"/>
            <a:ext cx="1971680" cy="427198"/>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7477</TotalTime>
  <Words>108</Words>
  <Application>Microsoft Office PowerPoint</Application>
  <PresentationFormat>On-screen Show (4:3)</PresentationFormat>
  <Paragraphs>13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University Teachers and Researchers</vt:lpstr>
    </vt:vector>
  </TitlesOfParts>
  <Company>University of Southampton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Forensic Psychology</dc:title>
  <dc:creator>cb27g09</dc:creator>
  <cp:lastModifiedBy>cb27g09</cp:lastModifiedBy>
  <cp:revision>307</cp:revision>
  <dcterms:created xsi:type="dcterms:W3CDTF">2011-07-19T10:22:12Z</dcterms:created>
  <dcterms:modified xsi:type="dcterms:W3CDTF">2011-08-26T09:37:43Z</dcterms:modified>
</cp:coreProperties>
</file>